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51"/>
  </p:notesMasterIdLst>
  <p:sldIdLst>
    <p:sldId id="256" r:id="rId3"/>
    <p:sldId id="304" r:id="rId4"/>
    <p:sldId id="314" r:id="rId5"/>
    <p:sldId id="315" r:id="rId6"/>
    <p:sldId id="316" r:id="rId7"/>
    <p:sldId id="307" r:id="rId8"/>
    <p:sldId id="309" r:id="rId9"/>
    <p:sldId id="321" r:id="rId10"/>
    <p:sldId id="324" r:id="rId11"/>
    <p:sldId id="325" r:id="rId12"/>
    <p:sldId id="334" r:id="rId13"/>
    <p:sldId id="323" r:id="rId14"/>
    <p:sldId id="329" r:id="rId15"/>
    <p:sldId id="330" r:id="rId16"/>
    <p:sldId id="335" r:id="rId17"/>
    <p:sldId id="365" r:id="rId18"/>
    <p:sldId id="292" r:id="rId19"/>
    <p:sldId id="350" r:id="rId20"/>
    <p:sldId id="362" r:id="rId21"/>
    <p:sldId id="349" r:id="rId22"/>
    <p:sldId id="348" r:id="rId23"/>
    <p:sldId id="361" r:id="rId24"/>
    <p:sldId id="359" r:id="rId25"/>
    <p:sldId id="360" r:id="rId26"/>
    <p:sldId id="346" r:id="rId27"/>
    <p:sldId id="355" r:id="rId28"/>
    <p:sldId id="358" r:id="rId29"/>
    <p:sldId id="356" r:id="rId30"/>
    <p:sldId id="354" r:id="rId31"/>
    <p:sldId id="353" r:id="rId32"/>
    <p:sldId id="351" r:id="rId33"/>
    <p:sldId id="370" r:id="rId34"/>
    <p:sldId id="371" r:id="rId35"/>
    <p:sldId id="357" r:id="rId36"/>
    <p:sldId id="340" r:id="rId37"/>
    <p:sldId id="363" r:id="rId38"/>
    <p:sldId id="366" r:id="rId39"/>
    <p:sldId id="367" r:id="rId40"/>
    <p:sldId id="293" r:id="rId41"/>
    <p:sldId id="342" r:id="rId42"/>
    <p:sldId id="368" r:id="rId43"/>
    <p:sldId id="339" r:id="rId44"/>
    <p:sldId id="338" r:id="rId45"/>
    <p:sldId id="336" r:id="rId46"/>
    <p:sldId id="364" r:id="rId47"/>
    <p:sldId id="369" r:id="rId48"/>
    <p:sldId id="311" r:id="rId49"/>
    <p:sldId id="301" r:id="rId50"/>
  </p:sldIdLst>
  <p:sldSz cx="9144000" cy="6858000" type="screen4x3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5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microsoft.com/office/2015/10/relationships/revisionInfo" Target="revisionInfo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Kliknij, aby edytować format notatek</a:t>
            </a:r>
          </a:p>
        </p:txBody>
      </p:sp>
      <p:sp>
        <p:nvSpPr>
          <p:cNvPr id="73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&lt;główka&gt;</a:t>
            </a:r>
          </a:p>
        </p:txBody>
      </p:sp>
      <p:sp>
        <p:nvSpPr>
          <p:cNvPr id="74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pl-PL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&lt;data/godzina&gt;</a:t>
            </a:r>
          </a:p>
        </p:txBody>
      </p:sp>
      <p:sp>
        <p:nvSpPr>
          <p:cNvPr id="75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pl-PL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&lt;stopka&gt;</a:t>
            </a:r>
          </a:p>
        </p:txBody>
      </p:sp>
      <p:sp>
        <p:nvSpPr>
          <p:cNvPr id="76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9A3E28FB-461E-4F28-B8CA-A34CB8C01758}" type="slidenum">
              <a:rPr lang="pl-PL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‹#›</a:t>
            </a:fld>
            <a:endParaRPr lang="pl-PL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CustomShape 1"/>
          <p:cNvSpPr/>
          <p:nvPr/>
        </p:nvSpPr>
        <p:spPr>
          <a:xfrm>
            <a:off x="755280" y="5078520"/>
            <a:ext cx="6048000" cy="4811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755280" y="5078520"/>
            <a:ext cx="6048000" cy="4811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979357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CustomShape 1"/>
          <p:cNvSpPr/>
          <p:nvPr/>
        </p:nvSpPr>
        <p:spPr>
          <a:xfrm>
            <a:off x="755280" y="5078520"/>
            <a:ext cx="6048000" cy="4811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CustomShape 1"/>
          <p:cNvSpPr/>
          <p:nvPr/>
        </p:nvSpPr>
        <p:spPr>
          <a:xfrm>
            <a:off x="755280" y="5078520"/>
            <a:ext cx="6048000" cy="4811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CustomShape 1"/>
          <p:cNvSpPr/>
          <p:nvPr/>
        </p:nvSpPr>
        <p:spPr>
          <a:xfrm>
            <a:off x="755280" y="5078520"/>
            <a:ext cx="6048000" cy="4811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l-PL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l-PL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4" name="Obraz 33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Obraz 3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l-PL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l-PL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pl-PL" sz="2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0" name="Obraz 69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1" name="Obraz 70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pl-PL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Kliknij, aby edytować format tekstu tytułu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Kliknij, aby edytować format tekstu konspektu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Drugi poziom konspektu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Trzeci poziom konspektu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Czwarty poziom konspektu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Piąty poziom konspektu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Szósty poziom konspektu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2520"/>
            <a:ext cx="822780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880"/>
            <a:ext cx="8227800" cy="4524120"/>
          </a:xfrm>
          <a:prstGeom prst="rect">
            <a:avLst/>
          </a:prstGeom>
        </p:spPr>
        <p:txBody>
          <a:bodyPr lIns="0" tIns="5652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Kliknij, aby edytować format tekstu konspektu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Drugi poziom konspektu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Trzeci poziom konspektu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Czwarty poziom konspektu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Piąty poziom konspektu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Szósty poziom konspektu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885257" y="2373474"/>
            <a:ext cx="7489440" cy="306938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pl-PL" sz="4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Rewitalizacja 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4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w gminie Jeżewo</a:t>
            </a:r>
          </a:p>
          <a:p>
            <a:pPr algn="ctr">
              <a:lnSpc>
                <a:spcPct val="100000"/>
              </a:lnSpc>
            </a:pPr>
            <a:endParaRPr lang="pl-PL" sz="48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pl-PL" sz="36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</a:t>
            </a:r>
            <a:r>
              <a:rPr lang="pl-PL" sz="36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ateriał informacyjny</a:t>
            </a:r>
            <a:endParaRPr lang="pl-PL" sz="36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12549" y="509353"/>
            <a:ext cx="8534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Jesienią 2015 roku przyjęto ustawę o rewitalizacji</a:t>
            </a:r>
          </a:p>
          <a:p>
            <a:endParaRPr lang="pl-PL" sz="2400" dirty="0"/>
          </a:p>
          <a:p>
            <a:r>
              <a:rPr lang="pl-PL" sz="2400" dirty="0"/>
              <a:t>Zgodnie z ustawą:</a:t>
            </a:r>
          </a:p>
          <a:p>
            <a:r>
              <a:rPr lang="pl-PL" sz="2400" i="1" dirty="0"/>
              <a:t>„Rewitalizacja stanowi proces wyprowadzania ze stanu kryzysowego obszarów zdegradowanych, prowadzony w sposób kompleksowy, poprzez zintegrowane działania na rzecz lokalnej społeczności, przestrzeni i gospodarki, skoncentrowane terytorialnie, prowadzone przez interesariuszy rewitalizacji na podstawie gminnego programu rewitalizacji.”</a:t>
            </a:r>
          </a:p>
          <a:p>
            <a:endParaRPr lang="pl-PL" sz="2400" i="1" dirty="0"/>
          </a:p>
          <a:p>
            <a:r>
              <a:rPr lang="pl-PL" sz="2400" dirty="0"/>
              <a:t>Ustawa stworzyła możliwość realizacji przedsięwzięć rewitalizacyjnych także na obszarach wiejskich - </a:t>
            </a:r>
            <a:r>
              <a:rPr lang="pl-PL" sz="2400" u="sng" dirty="0"/>
              <a:t>dotąd było to niemożliwe, bo rewitalizacją objęte były tylko miasta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868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/>
          </p:nvPr>
        </p:nvSpPr>
        <p:spPr>
          <a:xfrm>
            <a:off x="413657" y="907835"/>
            <a:ext cx="8229240" cy="5246222"/>
          </a:xfrm>
        </p:spPr>
        <p:txBody>
          <a:bodyPr/>
          <a:lstStyle/>
          <a:p>
            <a:r>
              <a:rPr lang="pl-PL" sz="2400" dirty="0"/>
              <a:t>Przekładając definicję ustawową na język potoczny, można – w pewnym uproszczeniu – stwierdzić, że:</a:t>
            </a:r>
          </a:p>
          <a:p>
            <a:endParaRPr lang="pl-PL" sz="2400" dirty="0"/>
          </a:p>
          <a:p>
            <a:pPr marL="0" indent="0">
              <a:buNone/>
            </a:pPr>
            <a:r>
              <a:rPr lang="pl-PL" sz="2400" i="1" dirty="0"/>
              <a:t>rewitalizacja polega na rozwiązywaniu szczególnie ważnych problemów społecznych w tych miejscowościach, gdzie ma miejsce kumulacja różnego rodzaju problemów, </a:t>
            </a:r>
          </a:p>
          <a:p>
            <a:pPr marL="0" indent="0">
              <a:buNone/>
            </a:pPr>
            <a:endParaRPr lang="pl-PL" sz="2400" i="1" dirty="0"/>
          </a:p>
          <a:p>
            <a:pPr marL="0" indent="0">
              <a:buNone/>
            </a:pPr>
            <a:r>
              <a:rPr lang="pl-PL" sz="2400" i="1" dirty="0"/>
              <a:t>a zwłaszcza jeśli występują tu opuszczone obiekty, które można wykorzystać dla rozwoju społecznego lub gospodarczego</a:t>
            </a:r>
          </a:p>
          <a:p>
            <a:pPr marL="0" indent="0">
              <a:buNone/>
            </a:pPr>
            <a:endParaRPr lang="pl-PL" sz="2400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85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007391" y="2758697"/>
            <a:ext cx="72609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dirty="0"/>
              <a:t>Regionalny Program Operacyjny na lata 2014 – 2020 stwarza możliwość pozyskania środków na cele rewitalizacji – i przeznaczenia ich na rozwiązywanie problemów społecznych i gospodarczych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50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stomShape 1"/>
          <p:cNvSpPr/>
          <p:nvPr/>
        </p:nvSpPr>
        <p:spPr>
          <a:xfrm>
            <a:off x="294467" y="-25185"/>
            <a:ext cx="8570563" cy="595909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56520" rIns="0" bIns="0"/>
          <a:lstStyle/>
          <a:p>
            <a:pPr algn="ctr">
              <a:lnSpc>
                <a:spcPct val="100000"/>
              </a:lnSpc>
            </a:pPr>
            <a:r>
              <a:rPr lang="pl-PL" sz="23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Ustawa o rewitalizacji precyzuje jakiego rodzaju problemy społeczne mogą w szczególności być podstawą rewitalizacji:</a:t>
            </a:r>
          </a:p>
          <a:p>
            <a:pPr algn="ctr">
              <a:lnSpc>
                <a:spcPct val="100000"/>
              </a:lnSpc>
            </a:pPr>
            <a:endParaRPr lang="pl-PL" sz="23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bezrobocie, </a:t>
            </a: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ubóstwo, </a:t>
            </a: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przestępczość, </a:t>
            </a: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niski poziom edukacji, </a:t>
            </a: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niski poziom kapitału społecznego, </a:t>
            </a: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niewystarczający poziom uczestnictwa w życiu publicznym i kulturalnym </a:t>
            </a:r>
          </a:p>
          <a:p>
            <a:pPr algn="ctr">
              <a:lnSpc>
                <a:spcPct val="110000"/>
              </a:lnSpc>
            </a:pPr>
            <a:endParaRPr lang="pl-PL" sz="23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algn="ctr">
              <a:lnSpc>
                <a:spcPct val="110000"/>
              </a:lnSpc>
            </a:pPr>
            <a:r>
              <a:rPr lang="pl-PL" sz="23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W województwie kujawsko-pomorskim dodatkowo na obszarach wiejskich podkreśla się możliwość adaptacji zabudowy do celów opieki nad ludnością starszą lub zagospodarowania czasu ludności starszej</a:t>
            </a:r>
          </a:p>
          <a:p>
            <a:pPr algn="ctr">
              <a:lnSpc>
                <a:spcPct val="100000"/>
              </a:lnSpc>
            </a:pPr>
            <a:endParaRPr lang="pl-PL" sz="23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algn="ctr">
              <a:lnSpc>
                <a:spcPct val="100000"/>
              </a:lnSpc>
            </a:pPr>
            <a:endParaRPr lang="pl-PL" sz="23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algn="ctr">
              <a:lnSpc>
                <a:spcPct val="100000"/>
              </a:lnSpc>
            </a:pPr>
            <a:endParaRPr lang="pl-PL" sz="2300" b="1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algn="ctr">
              <a:lnSpc>
                <a:spcPct val="100000"/>
              </a:lnSpc>
            </a:pPr>
            <a:endParaRPr lang="pl-PL" sz="23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3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58058" y="2154423"/>
            <a:ext cx="86069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/>
              <a:t>Żeby móc skorzystać z tych środków </a:t>
            </a:r>
            <a:r>
              <a:rPr lang="pl-PL" sz="2400" b="1" dirty="0"/>
              <a:t>niezbędne jest sporządzenie programu rewitalizacji zgodnie z wytycznymi opracowanymi i przyjętymi przez Zarząd Województwa Kujawsko-Pomorskiego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808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63840" y="533006"/>
            <a:ext cx="860697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/>
              <a:t>Gmina Jeżewo zamierza skorzystać z tych nowych instrumentów i przystąpiła do działań na rzecz opracowania programu rewitalizacji</a:t>
            </a:r>
          </a:p>
          <a:p>
            <a:endParaRPr lang="pl-PL" sz="2400" dirty="0"/>
          </a:p>
          <a:p>
            <a:r>
              <a:rPr lang="pl-PL" sz="2400" dirty="0"/>
              <a:t>Gmina stanęła do konkursu ogłoszonego przez Urząd Marszałkowski, umożliwiającego uzyskanie dofinansowania prac na rzecz sporządzenia programu – dzięki bardzo dobrze przygotowanej dokumentacji, gmina uzyska zwrot prawie 90% wydatków, które poniesie w związku z przygotowaniem programu rewitalizacji</a:t>
            </a:r>
          </a:p>
          <a:p>
            <a:endParaRPr lang="pl-PL" sz="2400" dirty="0"/>
          </a:p>
          <a:p>
            <a:r>
              <a:rPr lang="pl-PL" sz="2400" dirty="0"/>
              <a:t>Ta oszczędność to kilkadziesiąt tysięcy złotych, które można przeznaczyć na inne cele! 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3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48342" y="1241869"/>
            <a:ext cx="86069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/>
              <a:t>Niestety zgodnie z ustawą, działania na rzecz rewitalizacji nie mogą być prowadzone na terenie całej gminy – a muszą być skoncentrowane.</a:t>
            </a:r>
          </a:p>
          <a:p>
            <a:endParaRPr lang="pl-PL" sz="2400" dirty="0"/>
          </a:p>
          <a:p>
            <a:r>
              <a:rPr lang="pl-PL" sz="2400" dirty="0"/>
              <a:t>Działania na rzecz rewitalizacji można prowadzić tylko w tych miejscowościach (a w miastach – tylko w tych ich częściach), gdzie koncentracja albo skala problemów społecznych jest największa.</a:t>
            </a:r>
          </a:p>
          <a:p>
            <a:endParaRPr lang="pl-PL" sz="2400" dirty="0"/>
          </a:p>
          <a:p>
            <a:r>
              <a:rPr lang="pl-PL" sz="2400" dirty="0"/>
              <a:t>Ustawa narzuca pod tym względem rygorystyczne limity – więc niezbędne jest dokonanie wyboru.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90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401003" y="1376097"/>
            <a:ext cx="8227800" cy="3411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56520" rIns="0" bIns="0"/>
          <a:lstStyle/>
          <a:p>
            <a:pPr algn="ctr">
              <a:lnSpc>
                <a:spcPct val="100000"/>
              </a:lnSpc>
            </a:pPr>
            <a:r>
              <a:rPr lang="pl-PL" sz="2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Obszar koncentracji zagadnień problemowych (gdzie wartości wskaźników są gorsze od przeciętnej gminnej) - nazywany jest w ustawie o rewitalizacji </a:t>
            </a:r>
            <a:r>
              <a:rPr lang="pl-PL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„obszarem zdegradowanym”</a:t>
            </a:r>
          </a:p>
          <a:p>
            <a:pPr algn="ctr">
              <a:lnSpc>
                <a:spcPct val="100000"/>
              </a:lnSpc>
            </a:pPr>
            <a:endParaRPr lang="pl-PL" sz="28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pl-PL" sz="28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Część obszaru zdegradowanego, w którym zamierzamy realizować rewitalizację – nazywa się</a:t>
            </a:r>
            <a:r>
              <a:rPr lang="pl-PL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„obszarem rewitalizacji”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75382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CustomShape 1"/>
          <p:cNvSpPr/>
          <p:nvPr/>
        </p:nvSpPr>
        <p:spPr>
          <a:xfrm>
            <a:off x="638280" y="1028880"/>
            <a:ext cx="8199000" cy="4111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Art. 10. 1. Obszar obejmujący całość lub część obszaru zdegradowanego, cechujący się szczególną koncentracją negatywnych zjawisk, o których mowa w art. 9 ust. 1, na którym z uwagi na istotne znaczenie dla rozwoju lokalnego gmina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zamierza prowadzić rewitalizację, wyznacza się jako </a:t>
            </a:r>
            <a:r>
              <a:rPr lang="pl-PL" sz="2200" b="0" u="sng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obszar rewitalizacji</a:t>
            </a: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.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2. Obszar rewitalizacji </a:t>
            </a:r>
            <a:r>
              <a:rPr lang="pl-PL" sz="22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nie może być większy niż 20% powierzchni gminy oraz zamieszkały przez więcej niż 30%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liczby mieszkańców gminy</a:t>
            </a: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. Obszar rewitalizacji może być podzielony na podobszary, w tym podobszary nieposiadające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ze sobą wspólnych granic.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9" name="CustomShape 2"/>
          <p:cNvSpPr/>
          <p:nvPr/>
        </p:nvSpPr>
        <p:spPr>
          <a:xfrm>
            <a:off x="0" y="204840"/>
            <a:ext cx="6654600" cy="3643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Ustawa z dnia 9 października 2015 r. o rewitalizacji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35519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4C4D6AF0-148E-4B73-8636-C528F418C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22" y="632255"/>
            <a:ext cx="8499944" cy="5277779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04A13260-16AD-443B-9BAB-A2179300DF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56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230587" y="875519"/>
            <a:ext cx="8762337" cy="487327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56520" rIns="0" bIns="0"/>
          <a:lstStyle/>
          <a:p>
            <a:pPr marL="342720" indent="-342360">
              <a:lnSpc>
                <a:spcPct val="100000"/>
              </a:lnSpc>
            </a:pPr>
            <a:r>
              <a:rPr lang="pl-PL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Logika rewitalizacji: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720" indent="-342360"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720" indent="-342360">
              <a:lnSpc>
                <a:spcPct val="100000"/>
              </a:lnSpc>
            </a:pPr>
            <a:r>
              <a:rPr lang="pl-PL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1. Zidentyfikować problemy społeczne (i/lub gospodarcze) gminy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720" indent="-342360">
              <a:lnSpc>
                <a:spcPct val="100000"/>
              </a:lnSpc>
            </a:pPr>
            <a:r>
              <a:rPr lang="pl-PL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2. Zidentyfikować miejscowości z największym natężeniem problemów społecznych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720" indent="-342360">
              <a:lnSpc>
                <a:spcPct val="100000"/>
              </a:lnSpc>
            </a:pPr>
            <a:r>
              <a:rPr lang="pl-PL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3. Opracować dedykowany tym konkretnym miejscowościom program działań na rzecz trwałego wyjścia z sytuacji kryzysowej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720" indent="-342360">
              <a:lnSpc>
                <a:spcPct val="100000"/>
              </a:lnSpc>
            </a:pPr>
            <a:r>
              <a:rPr lang="pl-PL" sz="2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4. Przeprowadzić interwencję i uzyskać trwałą poprawę sytuacji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42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  <p:sp>
        <p:nvSpPr>
          <p:cNvPr id="3" name="Podtytuł 2"/>
          <p:cNvSpPr>
            <a:spLocks noGrp="1"/>
          </p:cNvSpPr>
          <p:nvPr>
            <p:ph type="subTitle"/>
          </p:nvPr>
        </p:nvSpPr>
        <p:spPr>
          <a:xfrm>
            <a:off x="224726" y="92990"/>
            <a:ext cx="8717796" cy="387457"/>
          </a:xfrm>
        </p:spPr>
        <p:txBody>
          <a:bodyPr/>
          <a:lstStyle/>
          <a:p>
            <a:pPr marL="0" indent="0" algn="ctr">
              <a:buNone/>
            </a:pPr>
            <a:r>
              <a:rPr lang="pl-PL" sz="2200" b="1" dirty="0"/>
              <a:t>Schemat logiczny planowania działań rewitalizacyjnych</a:t>
            </a:r>
          </a:p>
        </p:txBody>
      </p:sp>
      <p:sp>
        <p:nvSpPr>
          <p:cNvPr id="4" name="Prostokąt: zaokrąglone rogi 3"/>
          <p:cNvSpPr/>
          <p:nvPr/>
        </p:nvSpPr>
        <p:spPr>
          <a:xfrm>
            <a:off x="224726" y="480447"/>
            <a:ext cx="3642102" cy="14904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Analizy mające na celu wstępne wytypowanie miejscowości do rewitalizacji</a:t>
            </a:r>
          </a:p>
        </p:txBody>
      </p:sp>
      <p:sp>
        <p:nvSpPr>
          <p:cNvPr id="5" name="Prostokąt: zaokrąglone rogi 4"/>
          <p:cNvSpPr/>
          <p:nvPr/>
        </p:nvSpPr>
        <p:spPr>
          <a:xfrm>
            <a:off x="4831598" y="480447"/>
            <a:ext cx="3642102" cy="1490422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Konsultacje - wyrażenie woli udziału mieszkańców w rewitalizacji oraz zobowiązanie się do udziału w rewitalizacji</a:t>
            </a:r>
          </a:p>
        </p:txBody>
      </p:sp>
      <p:sp>
        <p:nvSpPr>
          <p:cNvPr id="6" name="Prostokąt: zaokrąglone rogi 5"/>
          <p:cNvSpPr/>
          <p:nvPr/>
        </p:nvSpPr>
        <p:spPr>
          <a:xfrm>
            <a:off x="4831598" y="2546887"/>
            <a:ext cx="3642102" cy="14904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Wspólna (mieszkańcy + gmina) identyfikacja potrzeb – co jest naszym problemem, czego oczekujemy w wyniku rewitalizacji?</a:t>
            </a:r>
          </a:p>
        </p:txBody>
      </p:sp>
      <p:sp>
        <p:nvSpPr>
          <p:cNvPr id="7" name="Prostokąt: zaokrąglone rogi 6"/>
          <p:cNvSpPr/>
          <p:nvPr/>
        </p:nvSpPr>
        <p:spPr>
          <a:xfrm>
            <a:off x="311259" y="2546887"/>
            <a:ext cx="3642102" cy="14904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Ustalenie planu działań (co dokładnie chcemy zrobić) – współpraca mieszkańców + gminy + sektora NGO</a:t>
            </a:r>
          </a:p>
        </p:txBody>
      </p:sp>
      <p:sp>
        <p:nvSpPr>
          <p:cNvPr id="8" name="Prostokąt: zaokrąglone rogi 7"/>
          <p:cNvSpPr/>
          <p:nvPr/>
        </p:nvSpPr>
        <p:spPr>
          <a:xfrm>
            <a:off x="311259" y="4543586"/>
            <a:ext cx="3642102" cy="14904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Realizacja zaplanowanych działań </a:t>
            </a:r>
            <a:br>
              <a:rPr lang="pl-PL" dirty="0"/>
            </a:br>
            <a:r>
              <a:rPr lang="pl-PL" dirty="0"/>
              <a:t>(będzie trwała kilka miesięcy)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4831598" y="4543586"/>
            <a:ext cx="3642102" cy="14904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Analizy mające na celu ocenę zmian</a:t>
            </a:r>
          </a:p>
        </p:txBody>
      </p:sp>
      <p:sp>
        <p:nvSpPr>
          <p:cNvPr id="10" name="Strzałka: w prawo 9"/>
          <p:cNvSpPr/>
          <p:nvPr/>
        </p:nvSpPr>
        <p:spPr>
          <a:xfrm>
            <a:off x="4046996" y="896319"/>
            <a:ext cx="604434" cy="658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Strzałka: w prawo 10"/>
          <p:cNvSpPr/>
          <p:nvPr/>
        </p:nvSpPr>
        <p:spPr>
          <a:xfrm rot="5400000">
            <a:off x="6424048" y="1926955"/>
            <a:ext cx="457201" cy="658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: w prawo 11"/>
          <p:cNvSpPr/>
          <p:nvPr/>
        </p:nvSpPr>
        <p:spPr>
          <a:xfrm rot="10800000">
            <a:off x="4046996" y="2962759"/>
            <a:ext cx="604434" cy="658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trzałka: w prawo 12"/>
          <p:cNvSpPr/>
          <p:nvPr/>
        </p:nvSpPr>
        <p:spPr>
          <a:xfrm rot="5400000">
            <a:off x="1817176" y="3990815"/>
            <a:ext cx="457201" cy="658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Strzałka: w prawo 13"/>
          <p:cNvSpPr/>
          <p:nvPr/>
        </p:nvSpPr>
        <p:spPr>
          <a:xfrm>
            <a:off x="4090262" y="5029199"/>
            <a:ext cx="604434" cy="658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078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/>
          </p:nvPr>
        </p:nvSpPr>
        <p:spPr>
          <a:xfrm>
            <a:off x="418455" y="209672"/>
            <a:ext cx="8229240" cy="510999"/>
          </a:xfrm>
        </p:spPr>
        <p:txBody>
          <a:bodyPr/>
          <a:lstStyle/>
          <a:p>
            <a:pPr marL="0" indent="0">
              <a:buNone/>
            </a:pPr>
            <a:r>
              <a:rPr lang="pl-PL" sz="2500" b="1" dirty="0"/>
              <a:t>Odpowiedzialność i rola mieszkańców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24725" y="720671"/>
            <a:ext cx="82760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W wyniku programu rewitalizacji mieszkańcy mogą dostać bardzo wymierne korzyści – fachowo przygotowany i przeprowadzony DARMOWY dla mieszkańców program działań, który osobom, które będą chciały skorzystać może zapewnić konkretną wiedzę, umiejętności, szanse na trwałą poprawę sytuacji życiowej. Najczęściej miejscowość uzyska też „korzyść inwestycyjną”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224724" y="2360798"/>
            <a:ext cx="8276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Jednak – gmina realizując program rewitalizacji inwestuje własne środki, do których dostaje bardzo wysokie dofinansowanie.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224724" y="3169928"/>
            <a:ext cx="8276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W wyniku realizacji działań – gmina musi wykazać „realizację wskaźników”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224723" y="3665608"/>
            <a:ext cx="8276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Jeśli mieszkańcy zadeklarują udział w rewitalizacji, a potem zawiodą (nie będą uczestniczyć, nie będą się angażować) – gmina poniesie bardzo wymierne, wysokie straty finansowe.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224723" y="4799760"/>
            <a:ext cx="8276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Gmina dostrzegając korzyści społeczne - jest bardzo zainteresowana przeprowadzeniem programu – ale mieszkańcy rewitalizowanych miejscowości muszą być świadomi, że są bardzo ważnym uczestnikiem całego programu.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3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tytuł 2">
            <a:extLst>
              <a:ext uri="{FF2B5EF4-FFF2-40B4-BE49-F238E27FC236}">
                <a16:creationId xmlns:a16="http://schemas.microsoft.com/office/drawing/2014/main" id="{0865749C-6104-4553-9A2A-E4034C0F3A46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18455" y="209672"/>
            <a:ext cx="8229240" cy="510999"/>
          </a:xfrm>
        </p:spPr>
        <p:txBody>
          <a:bodyPr/>
          <a:lstStyle/>
          <a:p>
            <a:pPr marL="0" indent="0">
              <a:buNone/>
            </a:pPr>
            <a:r>
              <a:rPr lang="pl-PL" sz="2500" b="1" dirty="0"/>
              <a:t>Finansowanie rewitalizacji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D59C83AF-8B57-45C7-8415-A892CABD5A0D}"/>
              </a:ext>
            </a:extLst>
          </p:cNvPr>
          <p:cNvSpPr txBox="1"/>
          <p:nvPr/>
        </p:nvSpPr>
        <p:spPr>
          <a:xfrm>
            <a:off x="224725" y="720671"/>
            <a:ext cx="8276095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dirty="0"/>
              <a:t>Aby uzyskać dofinansowanie ze środków RPO WKP 2014-2020 planowana interwencja musi: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/>
              <a:t>Uzyskać wpis do rejestru programów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/>
              <a:t>Być zgodna z lokalną strategią rozwoju (strategią LGD).</a:t>
            </a:r>
          </a:p>
          <a:p>
            <a:pPr>
              <a:spcAft>
                <a:spcPts val="600"/>
              </a:spcAft>
            </a:pPr>
            <a:endParaRPr lang="pl-PL" dirty="0"/>
          </a:p>
          <a:p>
            <a:pPr>
              <a:spcAft>
                <a:spcPts val="600"/>
              </a:spcAft>
            </a:pPr>
            <a:r>
              <a:rPr lang="pl-PL" dirty="0"/>
              <a:t>W programie rewitalizacji można uwzględniać także działania, które nie będą objęte dofinansowaniem w ramach RPO WKP – ale wówczas należy przewidzieć dla ich realizacji środki własne albo środki pochodzące z innych źródeł.</a:t>
            </a:r>
          </a:p>
          <a:p>
            <a:pPr>
              <a:spcAft>
                <a:spcPts val="600"/>
              </a:spcAft>
            </a:pPr>
            <a:endParaRPr lang="pl-PL" dirty="0"/>
          </a:p>
          <a:p>
            <a:pPr>
              <a:spcAft>
                <a:spcPts val="600"/>
              </a:spcAft>
            </a:pPr>
            <a:endParaRPr lang="pl-PL" dirty="0"/>
          </a:p>
          <a:p>
            <a:pPr>
              <a:spcAft>
                <a:spcPts val="600"/>
              </a:spcAft>
            </a:pP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F5642A2C-8334-4E41-BBED-C07D2FC40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9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5F062ED5-E04A-405C-81A6-7A3AC2A31E7B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520811" y="1151296"/>
            <a:ext cx="8229240" cy="2021274"/>
          </a:xfrm>
        </p:spPr>
        <p:txBody>
          <a:bodyPr/>
          <a:lstStyle/>
          <a:p>
            <a:pPr marL="0" indent="0">
              <a:buNone/>
            </a:pPr>
            <a:r>
              <a:rPr lang="pl-PL" sz="2200" b="1" dirty="0"/>
              <a:t>Niezbędne jest zachowanie logiki interwencji:</a:t>
            </a:r>
          </a:p>
          <a:p>
            <a:pPr marL="514350" indent="-514350">
              <a:buAutoNum type="arabicPeriod"/>
            </a:pPr>
            <a:r>
              <a:rPr lang="pl-PL" sz="2200" dirty="0"/>
              <a:t>Interwencja musi odpowiadać na wszystkie zidentyfikowane problemy!</a:t>
            </a:r>
          </a:p>
          <a:p>
            <a:pPr marL="514350" indent="-514350">
              <a:buAutoNum type="arabicPeriod"/>
            </a:pPr>
            <a:r>
              <a:rPr lang="pl-PL" sz="2200" dirty="0"/>
              <a:t>Interwencja może odpowiadać wyłącznie na zidentyfikowane problemy!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D6A9E49F-F123-4797-A42C-4A7977392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  <p:sp>
        <p:nvSpPr>
          <p:cNvPr id="5" name="Podtytuł 2">
            <a:extLst>
              <a:ext uri="{FF2B5EF4-FFF2-40B4-BE49-F238E27FC236}">
                <a16:creationId xmlns:a16="http://schemas.microsoft.com/office/drawing/2014/main" id="{5E88FD3B-56DD-45F2-BFFB-51FD6332335C}"/>
              </a:ext>
            </a:extLst>
          </p:cNvPr>
          <p:cNvSpPr txBox="1">
            <a:spLocks/>
          </p:cNvSpPr>
          <p:nvPr/>
        </p:nvSpPr>
        <p:spPr>
          <a:xfrm>
            <a:off x="520811" y="3542604"/>
            <a:ext cx="8229240" cy="2021274"/>
          </a:xfrm>
          <a:prstGeom prst="rect">
            <a:avLst/>
          </a:prstGeom>
        </p:spPr>
        <p:txBody>
          <a:bodyPr lIns="0" tIns="0" rIns="0" bIns="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200" b="1" dirty="0"/>
              <a:t>WAŻNE!</a:t>
            </a:r>
          </a:p>
          <a:p>
            <a:pPr marL="514350" indent="-514350">
              <a:buFontTx/>
              <a:buAutoNum type="arabicPeriod"/>
            </a:pPr>
            <a:r>
              <a:rPr lang="pl-PL" sz="2200" dirty="0"/>
              <a:t>Działania inwestycyjne można prowadzić wyłącznie jeśli są one niezbędne dla realizacji zadań społecznych</a:t>
            </a:r>
          </a:p>
        </p:txBody>
      </p:sp>
    </p:spTree>
    <p:extLst>
      <p:ext uri="{BB962C8B-B14F-4D97-AF65-F5344CB8AC3E}">
        <p14:creationId xmlns:p14="http://schemas.microsoft.com/office/powerpoint/2010/main" val="323288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CustomShape 1"/>
          <p:cNvSpPr/>
          <p:nvPr/>
        </p:nvSpPr>
        <p:spPr>
          <a:xfrm>
            <a:off x="457200" y="2154802"/>
            <a:ext cx="8229240" cy="400083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90000"/>
              </a:lnSpc>
            </a:pPr>
            <a:r>
              <a:rPr lang="pl-PL" sz="3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Sytuacja społeczna gminy Jeżewo</a:t>
            </a:r>
            <a:endParaRPr lang="pl-PL" sz="3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3F4A0A1C-794B-4F3C-9D56-62D794AC4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7307F18-954C-4AE5-8DD2-36652AAFD9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37" y="266663"/>
            <a:ext cx="8557691" cy="5795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0002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tekst, mapa&#10;&#10;Opis wygenerowany przy bardzo wysokim poziomie pewności">
            <a:extLst>
              <a:ext uri="{FF2B5EF4-FFF2-40B4-BE49-F238E27FC236}">
                <a16:creationId xmlns:a16="http://schemas.microsoft.com/office/drawing/2014/main" id="{0416C4C7-3B1F-48C0-AE96-4E46D184A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1" y="0"/>
            <a:ext cx="90774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3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397FA339-1777-41F3-8441-A4F90431E7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16" y="196002"/>
            <a:ext cx="8309568" cy="562709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FDC1D066-CC90-4F39-873A-95000F0B5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12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E9F20CEE-A931-463A-ABAF-3C34DB153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827" y="221169"/>
            <a:ext cx="8309568" cy="5627096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627E1C78-1DC9-4151-ACE2-2544F9800C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86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1CDFE8B4-AD1F-47B8-B801-1AAD8E5EB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16" y="179224"/>
            <a:ext cx="8309568" cy="5627096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C9672380-9A0C-4FD9-9E37-FE9F61A360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98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830CF1A9-A650-4BAB-A6AE-2190EC0CC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09" y="578697"/>
            <a:ext cx="8638781" cy="5230821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5F9B13A8-7B3F-4B92-BF25-650B1E74D2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9369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73278F74-7DC2-464E-AA4D-BD2973D489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68" y="833217"/>
            <a:ext cx="7974259" cy="488941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53883F90-632C-452B-B490-EBD514527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9732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4B97402C-E0DF-4297-B694-C659366BC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38" y="137279"/>
            <a:ext cx="8309568" cy="562709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B2BA174C-070A-48C3-9C71-199F996E4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861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51868A11-6C26-4135-BDB8-5A84F3389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39" y="187614"/>
            <a:ext cx="8309568" cy="562709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F2E05832-FD17-4DEA-8395-59C3DA5EC5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505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30556198-EDC9-4463-A77B-EA4610E64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39" y="187613"/>
            <a:ext cx="8309568" cy="5627096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B5C17E5A-13CC-4503-99B5-616E0EA326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928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97BE158F-C648-4F5F-9305-E0B2D4605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605" y="128890"/>
            <a:ext cx="8309568" cy="5627096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D71DCBA-1526-49AB-8ECD-26FE3053D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627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0A8CF71-AF65-407C-A9AC-52301E0AE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94" y="145669"/>
            <a:ext cx="8309568" cy="562709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24D710D-19F5-4BC2-9DA1-4A1314556C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5863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A64D63E9-1B84-4E8B-9A3A-0651353CF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72" y="95334"/>
            <a:ext cx="8309568" cy="5627096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7926E91-F32C-4E27-AF54-2E5FC260B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654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DE719F67-9AB2-4191-9CFF-09372CF71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383" y="306817"/>
            <a:ext cx="8309568" cy="5627096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CE5ADAA0-9845-49AC-A664-058E2A427D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025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F4EC4963-D1B0-4C43-96AD-DAA83F1B9AAD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562900"/>
            <a:ext cx="8229240" cy="5861754"/>
          </a:xfrm>
        </p:spPr>
        <p:txBody>
          <a:bodyPr/>
          <a:lstStyle/>
          <a:p>
            <a:pPr marL="0" indent="0">
              <a:buNone/>
            </a:pPr>
            <a:r>
              <a:rPr lang="pl-PL" sz="2100" b="1" dirty="0"/>
              <a:t>Kto może otrzymać zasiłek pielęgnacyjny?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Zasiłek pielęgnacyjny przyznaje się w celu częściowego pokrycia wydatków wynikających z konieczności zapewnienia opieki i pomocy innej osoby w związku z niezdolnością do samodzielnej egzystencji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Zasiłek pielęgnacyjny przysługuje rodzicom, opiekunom prawnym, opiekunom faktycznym dziecka do ukończenia przez dziecko 18 roku życia. Po osiągnięciu przez dziecko pełnoletniości, (jeśli nie jest całkowicie ubezwłasnowolnione) w celu kontynuacji wypłaty świadczenia musi ono złożyć wniosek osobiście lub za pośrednictwem osoby upoważnionej (osoba składająca wniosek w imieniu wnioskodawcy jest zobowiązana okazać upoważnienie osoby do złożenia wniosku w jej imieniu).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Brak kryterium dochodowego.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56F233A1-9DE0-456C-A039-0BD7097DE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143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61FFE1FC-60D0-49E8-ACB6-244C3F94D64B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477077"/>
            <a:ext cx="8229240" cy="6186115"/>
          </a:xfrm>
        </p:spPr>
        <p:txBody>
          <a:bodyPr/>
          <a:lstStyle/>
          <a:p>
            <a:pPr marL="0" indent="0">
              <a:buNone/>
            </a:pPr>
            <a:r>
              <a:rPr lang="pl-PL" sz="2200" b="1" dirty="0"/>
              <a:t>Zasiłek pielęgnacyjny przysługuje: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200" dirty="0"/>
              <a:t>niepełnosprawnemu dziecku,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200" dirty="0"/>
              <a:t>osobie niepełnosprawnej w wieku powyżej 16 roku życia, jeżeli legitymuje się orzeczeniem o znacznym stopniu niepełnosprawności,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200" dirty="0"/>
              <a:t>osobie niepełnosprawnej w wieku powyżej 16 roku życia, legitymującej się orzeczeniem o umiarkowanym stopniu niepełnosprawności, jeżeli niepełnosprawność powstała w wieku do ukończenia 21 roku życia,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200" dirty="0"/>
              <a:t>osobie, która ukończyła 75 rok życia.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19D2E145-8C4B-41D0-B14F-BA45DD310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969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7995D9E4-6685-4558-A815-C78B2B3BF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94" y="204391"/>
            <a:ext cx="8309568" cy="562709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8DA21C4A-8A6E-48B8-A138-E5ACC9E1B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3705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A461DE75-FEBB-4BB6-86E7-14FBA3C6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16" y="306817"/>
            <a:ext cx="8309568" cy="562709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E56613EB-4479-4FA4-AE50-71BD12A25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595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82F28451-870F-4519-8D2F-A81BD7753C6A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1669775"/>
            <a:ext cx="8229240" cy="3912026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b="1" dirty="0"/>
              <a:t>Propozycja zakresu programu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D95AC280-DC7B-4F52-925C-4EDF4B1EE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459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tekst, gazeta&#10;&#10;Opis wygenerowany przy bardzo wysokim poziomie pewności">
            <a:extLst>
              <a:ext uri="{FF2B5EF4-FFF2-40B4-BE49-F238E27FC236}">
                <a16:creationId xmlns:a16="http://schemas.microsoft.com/office/drawing/2014/main" id="{37D402FE-C94A-4F72-BF24-D59EB7DE2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3906"/>
            <a:ext cx="9144000" cy="445018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253182A7-8D03-48AD-8728-563CB8ECE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1787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tekst, gazeta&#10;&#10;Opis wygenerowany przy bardzo wysokim poziomie pewności">
            <a:extLst>
              <a:ext uri="{FF2B5EF4-FFF2-40B4-BE49-F238E27FC236}">
                <a16:creationId xmlns:a16="http://schemas.microsoft.com/office/drawing/2014/main" id="{43ECC79A-919F-47DB-8B34-062DE734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31" y="0"/>
            <a:ext cx="7697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92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CustomShape 1"/>
          <p:cNvSpPr/>
          <p:nvPr/>
        </p:nvSpPr>
        <p:spPr>
          <a:xfrm>
            <a:off x="357120" y="314796"/>
            <a:ext cx="6028182" cy="60838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Gdzie ma być realizowany program?</a:t>
            </a: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Miejscowości: </a:t>
            </a: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Czersk Świecki, Jeżewo, Laskowice </a:t>
            </a:r>
          </a:p>
          <a:p>
            <a:pPr>
              <a:lnSpc>
                <a:spcPct val="100000"/>
              </a:lnSpc>
            </a:pP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>
              <a:lnSpc>
                <a:spcPct val="100000"/>
              </a:lnSpc>
            </a:pP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  <p:sp>
        <p:nvSpPr>
          <p:cNvPr id="4" name="CustomShape 1">
            <a:extLst>
              <a:ext uri="{FF2B5EF4-FFF2-40B4-BE49-F238E27FC236}">
                <a16:creationId xmlns:a16="http://schemas.microsoft.com/office/drawing/2014/main" id="{F280C7E5-A421-41CC-BAEA-B6274B27B855}"/>
              </a:ext>
            </a:extLst>
          </p:cNvPr>
          <p:cNvSpPr/>
          <p:nvPr/>
        </p:nvSpPr>
        <p:spPr>
          <a:xfrm>
            <a:off x="357120" y="1352330"/>
            <a:ext cx="6028182" cy="60838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Grupy docelowe</a:t>
            </a: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Dwie grupy społeczne:</a:t>
            </a:r>
          </a:p>
          <a:p>
            <a:pPr>
              <a:lnSpc>
                <a:spcPct val="100000"/>
              </a:lnSpc>
            </a:pP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• seniorzy z niepełnosprawnościami,</a:t>
            </a:r>
          </a:p>
          <a:p>
            <a:pPr>
              <a:lnSpc>
                <a:spcPct val="100000"/>
              </a:lnSpc>
            </a:pP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• rodziny osób, którym wypłacany jest zasiłek pielęgnacyjny </a:t>
            </a:r>
          </a:p>
          <a:p>
            <a:pPr>
              <a:lnSpc>
                <a:spcPct val="100000"/>
              </a:lnSpc>
            </a:pP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w związku z niepełnosprawnością</a:t>
            </a:r>
          </a:p>
        </p:txBody>
      </p:sp>
      <p:sp>
        <p:nvSpPr>
          <p:cNvPr id="5" name="CustomShape 1">
            <a:extLst>
              <a:ext uri="{FF2B5EF4-FFF2-40B4-BE49-F238E27FC236}">
                <a16:creationId xmlns:a16="http://schemas.microsoft.com/office/drawing/2014/main" id="{D17793A2-4A86-4515-82B0-3D7BB9A18E2D}"/>
              </a:ext>
            </a:extLst>
          </p:cNvPr>
          <p:cNvSpPr/>
          <p:nvPr/>
        </p:nvSpPr>
        <p:spPr>
          <a:xfrm>
            <a:off x="357120" y="3527826"/>
            <a:ext cx="6028182" cy="60838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Idea interwencji</a:t>
            </a: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Przeciwdziałanie wykluczeniu społecznemu, integracja </a:t>
            </a:r>
          </a:p>
          <a:p>
            <a:pPr>
              <a:lnSpc>
                <a:spcPct val="100000"/>
              </a:lnSpc>
            </a:pPr>
            <a:r>
              <a:rPr lang="pl-PL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(włączenie społeczne) – poprzez zajęcia/warsztaty</a:t>
            </a:r>
          </a:p>
          <a:p>
            <a:pPr>
              <a:lnSpc>
                <a:spcPct val="100000"/>
              </a:lnSpc>
            </a:pP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Stworzenie bazy dla tych działań (altany, ogródek ziołowy, </a:t>
            </a:r>
          </a:p>
          <a:p>
            <a:pPr>
              <a:lnSpc>
                <a:spcPct val="100000"/>
              </a:lnSpc>
            </a:pP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dostosowanie placówek, w których będą zajęcia </a:t>
            </a:r>
          </a:p>
          <a:p>
            <a:pPr>
              <a:lnSpc>
                <a:spcPct val="100000"/>
              </a:lnSpc>
            </a:pPr>
            <a:r>
              <a:rPr lang="pl-PL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– domów kultury i szkoły)</a:t>
            </a:r>
          </a:p>
          <a:p>
            <a:pPr>
              <a:lnSpc>
                <a:spcPct val="100000"/>
              </a:lnSpc>
            </a:pP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>
              <a:lnSpc>
                <a:spcPct val="100000"/>
              </a:lnSpc>
            </a:pPr>
            <a:endParaRPr lang="pl-PL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/>
      <p:bldP spid="4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>
            <a:extLst>
              <a:ext uri="{FF2B5EF4-FFF2-40B4-BE49-F238E27FC236}">
                <a16:creationId xmlns:a16="http://schemas.microsoft.com/office/drawing/2014/main" id="{287D61C9-E309-4AEC-8598-AD0F0D4A9482}"/>
              </a:ext>
            </a:extLst>
          </p:cNvPr>
          <p:cNvSpPr/>
          <p:nvPr/>
        </p:nvSpPr>
        <p:spPr>
          <a:xfrm>
            <a:off x="628157" y="1478943"/>
            <a:ext cx="2162755" cy="369735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Wskaźnik społeczny 1:</a:t>
            </a:r>
          </a:p>
          <a:p>
            <a:pPr algn="ctr"/>
            <a:endParaRPr lang="pl-PL" dirty="0"/>
          </a:p>
          <a:p>
            <a:pPr algn="ctr"/>
            <a:r>
              <a:rPr lang="pl-PL" dirty="0"/>
              <a:t>Udział osób w wieku powyżej 60 lat w ogólnej liczbie mieszkańców miejscowości</a:t>
            </a:r>
          </a:p>
          <a:p>
            <a:pPr algn="ctr"/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3B15123-E0B5-4A40-A3DB-26B4AB643740}"/>
              </a:ext>
            </a:extLst>
          </p:cNvPr>
          <p:cNvSpPr/>
          <p:nvPr/>
        </p:nvSpPr>
        <p:spPr>
          <a:xfrm>
            <a:off x="3014873" y="1478943"/>
            <a:ext cx="2162755" cy="369735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Wskaźnik społeczny 2:</a:t>
            </a:r>
          </a:p>
          <a:p>
            <a:pPr algn="ctr"/>
            <a:endParaRPr lang="pl-PL" dirty="0"/>
          </a:p>
          <a:p>
            <a:pPr algn="ctr"/>
            <a:r>
              <a:rPr lang="pl-PL" dirty="0"/>
              <a:t>Koncentracja osób otrzymujących zasiłek pielęgnacyjny </a:t>
            </a:r>
          </a:p>
          <a:p>
            <a:pPr algn="ctr"/>
            <a:r>
              <a:rPr lang="pl-PL" dirty="0"/>
              <a:t>(jako % ogółu </a:t>
            </a:r>
            <a:br>
              <a:rPr lang="pl-PL" dirty="0"/>
            </a:br>
            <a:r>
              <a:rPr lang="pl-PL" dirty="0"/>
              <a:t>w gminie)</a:t>
            </a:r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C6363393-C14B-46AA-B37A-60643626AF99}"/>
              </a:ext>
            </a:extLst>
          </p:cNvPr>
          <p:cNvSpPr/>
          <p:nvPr/>
        </p:nvSpPr>
        <p:spPr>
          <a:xfrm>
            <a:off x="6419357" y="1478943"/>
            <a:ext cx="2162755" cy="369735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Wskaźnik przestrzenno-funkcjonalny:</a:t>
            </a:r>
          </a:p>
          <a:p>
            <a:pPr algn="ctr"/>
            <a:endParaRPr lang="pl-PL" dirty="0"/>
          </a:p>
          <a:p>
            <a:pPr algn="ctr"/>
            <a:r>
              <a:rPr lang="pl-PL" dirty="0"/>
              <a:t>Dostęp osób niepełnosprawnych do oferty usług publicznych służących integracji </a:t>
            </a:r>
            <a:br>
              <a:rPr lang="pl-PL" dirty="0"/>
            </a:br>
            <a:r>
              <a:rPr lang="pl-PL" dirty="0"/>
              <a:t>i włączeniu społecznemu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1E291D94-08B5-463D-B049-A9D116BF0F15}"/>
              </a:ext>
            </a:extLst>
          </p:cNvPr>
          <p:cNvSpPr txBox="1"/>
          <p:nvPr/>
        </p:nvSpPr>
        <p:spPr>
          <a:xfrm>
            <a:off x="3014873" y="702634"/>
            <a:ext cx="2608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Propozycja delimitacji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35091FF6-5422-4590-A580-A472D5549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753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DA90AE36-37FE-4B41-8E94-6E6845A5A15C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1876508"/>
            <a:ext cx="8229240" cy="3705292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b="1" dirty="0"/>
              <a:t>Co dokładnie chcemy zrealizować w ramach programu rewitalizacji?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B19AC7D5-AE94-49E7-A464-3A57502A4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787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0412D492-01EA-4281-AA4F-E4C8C194A898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6492960"/>
          </a:xfrm>
        </p:spPr>
        <p:txBody>
          <a:bodyPr/>
          <a:lstStyle/>
          <a:p>
            <a:pPr marL="0" indent="0">
              <a:buNone/>
            </a:pPr>
            <a:r>
              <a:rPr lang="pl-PL" sz="2100" b="1" dirty="0"/>
              <a:t>Program społeczny:</a:t>
            </a:r>
          </a:p>
          <a:p>
            <a:pPr marL="0" indent="0">
              <a:buNone/>
            </a:pPr>
            <a:endParaRPr lang="pl-PL" sz="2100" dirty="0"/>
          </a:p>
          <a:p>
            <a:pPr marL="0" indent="0">
              <a:buNone/>
            </a:pPr>
            <a:r>
              <a:rPr lang="pl-PL" sz="2100" dirty="0"/>
              <a:t>Projekt miałby objąć grupę 50 seniorów  - 20 osób Laskowice, 20 osób Jeżewo, 10 osób Czersk Świecki</a:t>
            </a:r>
          </a:p>
          <a:p>
            <a:pPr marL="0" indent="0">
              <a:buNone/>
            </a:pPr>
            <a:endParaRPr lang="pl-PL" sz="2100" dirty="0"/>
          </a:p>
          <a:p>
            <a:pPr marL="0" indent="0">
              <a:buNone/>
            </a:pPr>
            <a:r>
              <a:rPr lang="pl-PL" sz="2100" dirty="0"/>
              <a:t>Zajęcia odbywałyby się  przez okres 1 roku, 1 raz w miesiącu, mogą być 2 razy w miesiącu</a:t>
            </a:r>
          </a:p>
          <a:p>
            <a:pPr marL="0" indent="0">
              <a:buNone/>
            </a:pPr>
            <a:endParaRPr lang="pl-PL" sz="2100" dirty="0"/>
          </a:p>
          <a:p>
            <a:pPr marL="0" indent="0">
              <a:buNone/>
            </a:pPr>
            <a:endParaRPr lang="pl-PL" sz="2100" dirty="0"/>
          </a:p>
          <a:p>
            <a:pPr marL="0" indent="0">
              <a:buNone/>
            </a:pPr>
            <a:r>
              <a:rPr lang="pl-PL" sz="2100" dirty="0"/>
              <a:t>Włączenie społeczne rodzin, w których występuje niepełnosprawność</a:t>
            </a:r>
          </a:p>
          <a:p>
            <a:pPr marL="0" indent="0">
              <a:buNone/>
            </a:pPr>
            <a:r>
              <a:rPr lang="pl-PL" sz="2100" dirty="0"/>
              <a:t>Projekt miałby objąć 50 rodzin - 20 Laskowice, 20 Jeżewo, 10 Czersk Świecki</a:t>
            </a:r>
          </a:p>
          <a:p>
            <a:pPr marL="0" indent="0">
              <a:buNone/>
            </a:pPr>
            <a:endParaRPr lang="pl-PL" sz="2100" dirty="0"/>
          </a:p>
          <a:p>
            <a:pPr marL="0" indent="0">
              <a:buNone/>
            </a:pPr>
            <a:r>
              <a:rPr lang="pl-PL" sz="2100" dirty="0"/>
              <a:t>Zajęcia odbywałyby się przez 1 rok, 2 x w miesiącu dla jednego rodzica z dzieckiem niepełnosprawnym</a:t>
            </a:r>
          </a:p>
          <a:p>
            <a:pPr marL="0" indent="0">
              <a:buNone/>
            </a:pPr>
            <a:endParaRPr lang="pl-PL" sz="2100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EC310F2C-89E3-459A-9C85-DC2AEB801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0021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1F69C8A6-B1C4-43E1-A0BE-955078CE1589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713732"/>
          </a:xfrm>
        </p:spPr>
        <p:txBody>
          <a:bodyPr/>
          <a:lstStyle/>
          <a:p>
            <a:r>
              <a:rPr lang="pl-PL" sz="2100" b="1" dirty="0"/>
              <a:t>Działania adaptacyjne bazy usług publicznych dla potrzeb rozwoju społecznego niepełnosprawnych i seniorów:</a:t>
            </a:r>
          </a:p>
          <a:p>
            <a:endParaRPr lang="pl-PL" sz="21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zakup 4 altanek pod strzechą (WDK Jeżewo, park przy jeziorze </a:t>
            </a:r>
            <a:r>
              <a:rPr lang="pl-PL" sz="2100" dirty="0" err="1"/>
              <a:t>Jeżewko</a:t>
            </a:r>
            <a:r>
              <a:rPr lang="pl-PL" sz="2100" dirty="0"/>
              <a:t>, WDK Laskowice, teren Szkoły Podstawowej w Czersku Świeckim)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zakup wyposażenia na plac zabaw przy jeziorze </a:t>
            </a:r>
            <a:r>
              <a:rPr lang="pl-PL" sz="2100" dirty="0" err="1"/>
              <a:t>Jeżewko</a:t>
            </a:r>
            <a:endParaRPr lang="pl-PL" sz="21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dostosowanie pomieszczeń wykorzystywanych do integracji społecznej (WDK Jeżewo, WDK Laskowice, SP Czersk Świecki) dla osób starszych i niepełnosprawnych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doposażenie pomieszczeń wykorzystywanych do integracji społecznej ( (WDK Jeżewo, WDK Laskowice, SP Czersk Świecki)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100" dirty="0"/>
              <a:t>dostosowanie terenów przy altankach do zajęć dla seniorów w celu założenia przez nich ogrodów ziołowych (WDK Jeżewo, WDK Laskowice i SP Czersk Świecki)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100" dirty="0"/>
          </a:p>
          <a:p>
            <a:r>
              <a:rPr lang="pl-PL" sz="2100" dirty="0"/>
              <a:t>Łączna wartość około 530 tys. złotych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CF76AA94-D4C9-489B-B21A-ED056CF6D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4871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D4EC8F9C-0B10-45DE-A3C9-346F754F0218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369736" y="628153"/>
            <a:ext cx="8527774" cy="530352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pl-PL" sz="2300" b="1" dirty="0"/>
              <a:t>Ryzyka i zagrożenia stojące przed programem:</a:t>
            </a:r>
          </a:p>
          <a:p>
            <a:pPr>
              <a:spcAft>
                <a:spcPts val="600"/>
              </a:spcAft>
            </a:pPr>
            <a:r>
              <a:rPr lang="pl-PL" sz="2300" dirty="0"/>
              <a:t>Brak wpisu do rejestru programów rewitalizacji – brak możliwości partycypacji w dofinansowaniu – brak zwrotu środków z POPT</a:t>
            </a:r>
          </a:p>
          <a:p>
            <a:pPr>
              <a:spcAft>
                <a:spcPts val="600"/>
              </a:spcAft>
            </a:pPr>
            <a:endParaRPr lang="pl-PL" sz="23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zanegowania idei interwencji (osoby niepełnosprawne)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zanegowania szans trwałego rozwiązania lub znacznego ograniczenia problemów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zanegowania przyjętych wskaźników autorskich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podważenia krótkiego okresu interwencji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podważenia efektywności (nakłady/efekt)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podważenia ze względu na zbyt mały zakres merytoryczny (tylko dwa specyficzne problemy)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300" dirty="0"/>
              <a:t>Ryzyko podważenia ze względu na zbyt mały zakres przestrzenny interwencji (wyłączenie dużych części miejscowości)</a:t>
            </a:r>
          </a:p>
          <a:p>
            <a:pPr marL="0" indent="0">
              <a:buNone/>
            </a:pPr>
            <a:endParaRPr lang="pl-PL" sz="2300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5E7AC56-57C6-48D7-A94A-DB2FD7FD4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151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C25FD9E6-8D8E-40C4-80EB-A5CFF996E2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19" y="792251"/>
            <a:ext cx="8498561" cy="5273497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25B0C9A7-9588-4367-83B0-90148E06D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179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tekst, mapa&#10;&#10;Opis wygenerowany przy bardzo wysokim poziomie pewności">
            <a:extLst>
              <a:ext uri="{FF2B5EF4-FFF2-40B4-BE49-F238E27FC236}">
                <a16:creationId xmlns:a16="http://schemas.microsoft.com/office/drawing/2014/main" id="{F8CC5981-CB46-4390-833A-E4A4E6562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805"/>
            <a:ext cx="9144000" cy="6219831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486854E3-FCE6-462A-8003-5FB1285E7093}"/>
              </a:ext>
            </a:extLst>
          </p:cNvPr>
          <p:cNvSpPr txBox="1"/>
          <p:nvPr/>
        </p:nvSpPr>
        <p:spPr>
          <a:xfrm>
            <a:off x="1249960" y="226805"/>
            <a:ext cx="4830168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l-PL" sz="2000" b="1" dirty="0"/>
              <a:t>Rozmieszczenie punktów adresowych</a:t>
            </a:r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120543B1-FF0C-483D-AC86-62D52EE33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978" y="6351612"/>
            <a:ext cx="4051101" cy="50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2261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215999" y="504000"/>
            <a:ext cx="8695771" cy="4646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Dla zainteresowanych - tryb formalny rewitalizacji regulują: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Ustawa z dnia 9 października 2015 r. o rewitalizacji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„Zasady programowania przedsięwzięć rewitalizacyjnych w celu ubiegania się o środki finansowe w ramach Regionalnego Programu Operacyjnego Województwa Kujawsko-Pomorskiego na lata 2014-2020”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Wytyczne w zakresie rewitalizacji w programach operacyjnych na lata 2014-2020</a:t>
            </a: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pl-PL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6728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CustomShape 1"/>
          <p:cNvSpPr/>
          <p:nvPr/>
        </p:nvSpPr>
        <p:spPr>
          <a:xfrm>
            <a:off x="1447920" y="2743200"/>
            <a:ext cx="6398640" cy="942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179280" algn="ctr">
              <a:lnSpc>
                <a:spcPct val="100000"/>
              </a:lnSpc>
            </a:pPr>
            <a:r>
              <a:rPr lang="pl-PL" sz="4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Dziękuję za uwagę!</a:t>
            </a:r>
            <a:endParaRPr lang="pl-PL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18828B0D-9AB9-4968-B40B-7DDA3EA40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28" y="5933913"/>
            <a:ext cx="7392692" cy="9240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1537</Words>
  <Application>Microsoft Office PowerPoint</Application>
  <PresentationFormat>Pokaz na ekranie (4:3)</PresentationFormat>
  <Paragraphs>157</Paragraphs>
  <Slides>48</Slides>
  <Notes>5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48</vt:i4>
      </vt:variant>
    </vt:vector>
  </HeadingPairs>
  <TitlesOfParts>
    <vt:vector size="55" baseType="lpstr">
      <vt:lpstr>Arial</vt:lpstr>
      <vt:lpstr>DejaVu Sans</vt:lpstr>
      <vt:lpstr>Symbol</vt:lpstr>
      <vt:lpstr>Times New Roman</vt:lpstr>
      <vt:lpstr>Wingdings</vt:lpstr>
      <vt:lpstr>Office Theme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Teodor Hornic</dc:creator>
  <dc:description/>
  <cp:lastModifiedBy>Vittorio Matta</cp:lastModifiedBy>
  <cp:revision>62</cp:revision>
  <dcterms:modified xsi:type="dcterms:W3CDTF">2017-10-03T20:06:09Z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40</vt:i4>
  </property>
  <property fmtid="{D5CDD505-2E9C-101B-9397-08002B2CF9AE}" pid="8" name="PresentationFormat">
    <vt:lpwstr>Pokaz na ekranie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46</vt:i4>
  </property>
</Properties>
</file>